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30026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792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594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750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1371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100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4516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618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037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0560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422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0E1C65D-0329-4D2C-9708-F620B0D8EFC8}" type="datetimeFigureOut">
              <a:rPr lang="pt-PT" smtClean="0"/>
              <a:t>31/10/2020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C5D4994-9E12-4EED-9E90-525ABC61FB7A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31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530B9-854D-4334-B01A-37648C57B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134113"/>
            <a:ext cx="8361229" cy="2098226"/>
          </a:xfrm>
        </p:spPr>
        <p:txBody>
          <a:bodyPr/>
          <a:lstStyle/>
          <a:p>
            <a:r>
              <a:rPr lang="pt-PT" dirty="0"/>
              <a:t>Matrizes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D43B69-A248-4546-91CC-E32D5865A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8" y="3956279"/>
            <a:ext cx="8361229" cy="1086237"/>
          </a:xfrm>
        </p:spPr>
        <p:txBody>
          <a:bodyPr>
            <a:normAutofit/>
          </a:bodyPr>
          <a:lstStyle/>
          <a:p>
            <a:pPr algn="l"/>
            <a:r>
              <a:rPr lang="pt-PT" sz="1800" dirty="0"/>
              <a:t>Trabalho realizado por: André Silva;</a:t>
            </a:r>
          </a:p>
          <a:p>
            <a:pPr algn="l"/>
            <a:r>
              <a:rPr lang="pt-PT" sz="1800" dirty="0"/>
              <a:t>                                       João Baptista.</a:t>
            </a:r>
          </a:p>
          <a:p>
            <a:pPr algn="r"/>
            <a:r>
              <a:rPr lang="pt-PT" sz="1800" dirty="0"/>
              <a:t>31/10/20</a:t>
            </a:r>
          </a:p>
        </p:txBody>
      </p:sp>
      <p:pic>
        <p:nvPicPr>
          <p:cNvPr id="1026" name="Picture 2" descr="Águeda, hub ensino indústria">
            <a:extLst>
              <a:ext uri="{FF2B5EF4-FFF2-40B4-BE49-F238E27FC236}">
                <a16:creationId xmlns:a16="http://schemas.microsoft.com/office/drawing/2014/main" id="{93D3CAEC-71ED-432B-8E1E-4AA9646C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7" y="-284716"/>
            <a:ext cx="1389778" cy="138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66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19CB8-BEE2-4E4C-941A-A4382A32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D5CDAB6-69E6-4DB8-8F17-DCBF19F35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68" y="1280006"/>
            <a:ext cx="3607463" cy="550668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D348D3-DF5A-4455-9149-4AC4F1E37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4022521" cy="48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D798A-979E-466C-A174-975A8D9F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0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A1F2036-09EF-4AA3-A707-20D17007F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881" y="1591810"/>
            <a:ext cx="6476238" cy="470622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51A713-5020-4B55-8F0A-A92D1CDD9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2488817" cy="5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7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5FAF3-8F27-425E-A1F8-2364A514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C024908D-ADA3-41C4-845E-A1E39EEDD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2873229" cy="365611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21C375-DC59-4899-805C-8DFE08A05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71" y="1428750"/>
            <a:ext cx="6798658" cy="45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7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35E0B-9920-4098-B12C-70C4AC9B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D5B35E9-22AB-4B58-973F-D3ABF302F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1816468" cy="46564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41F35E-5B63-4327-8E10-DA6770F2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19" y="1249960"/>
            <a:ext cx="3502362" cy="55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8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AD893-AFC6-44DF-ABBE-5A95BD13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0CE9A12-25C8-469B-AA92-BD2480FC9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66" y="2607753"/>
            <a:ext cx="3900667" cy="415709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A5FF93-E00D-47FF-836D-DC359F749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685801"/>
            <a:ext cx="4724400" cy="170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95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F9715-8C48-458A-BAA2-1E47342D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CC617FB-F81A-4D33-BB99-B03E2C5AB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6237215" cy="62766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21C312-1BF5-4772-AF16-0F6B779E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095" y="1883735"/>
            <a:ext cx="6581810" cy="35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8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46C98-F433-44CE-B006-D8C5314B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5094346-4FCE-4EB7-B79C-9FF549EFE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685800"/>
            <a:ext cx="5842932" cy="135272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6DB16F-89DC-43E6-BCFD-DC3A62FDE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18" y="2171700"/>
            <a:ext cx="3129364" cy="46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2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5A6C6-D444-4574-B143-A6F1C739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1B20A07-B6F8-497C-8AFC-40CB0B9BF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3303162" cy="39638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68D72F-9B64-4C21-9183-074598875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35" y="1375794"/>
            <a:ext cx="4737330" cy="514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09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FFF87-3A9F-4A4C-B366-E5404C3F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630998F-6CE3-473F-AC13-9F008B2D9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61" y="1564197"/>
            <a:ext cx="5295677" cy="460800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61F8D8-C31F-4EA9-BBB7-57C65B5C9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4008318" cy="50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13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13A9B-F3D4-4C0C-8A75-6F593667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Bibliografia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8ACFEBE-D19D-4DF1-AA0D-1492690CC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Sebenta Matemática;</a:t>
            </a:r>
          </a:p>
          <a:p>
            <a:r>
              <a:rPr lang="pt-PT" dirty="0"/>
              <a:t>YouTube;</a:t>
            </a:r>
          </a:p>
          <a:p>
            <a:r>
              <a:rPr lang="pt-PT" dirty="0"/>
              <a:t>colegioweb.com.br/sistemas-lineares/caracteristica-de-uma-matriz.html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93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096C9-D5CC-4F12-BD01-0ED8360F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Matriz Ampliada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4DF326-2952-4A19-A144-C2BC6036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matriz ampliada </a:t>
            </a:r>
            <a:r>
              <a:rPr lang="pt-BR" dirty="0"/>
              <a:t>é uma matriz associada a um sistema. Ela obtém-se da matriz do sistema acrescentando uma coluna com os termos independentes e representa-se por [A|B]. Assim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FEADD5-8CDB-4FF3-9D0B-DCAEFB07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09" y="3598876"/>
            <a:ext cx="5045181" cy="21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3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DD154-C881-4170-B581-E757C11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9925116-985C-49CA-A957-C0004469D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90" y="1610686"/>
            <a:ext cx="6157219" cy="456151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39F5B76-3C90-4CB4-BDD5-DCA58490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90" y="1850105"/>
            <a:ext cx="1562300" cy="6431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F36B3D-6CC3-4EEC-9BD9-08C175832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90" y="1610686"/>
            <a:ext cx="4790145" cy="117445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571C43F-D617-455E-9DC3-AB9E457EA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02" y="1782355"/>
            <a:ext cx="1482054" cy="110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0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BC4AD-4D7E-4727-A36E-74D92C17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Método de eliminação de Gauss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E526F72-6998-46F9-8EAF-6E920D747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objectivo deste método é chegar a uma </a:t>
            </a:r>
            <a:r>
              <a:rPr lang="pt-BR" b="1" dirty="0"/>
              <a:t>matriz triangular superior </a:t>
            </a:r>
            <a:r>
              <a:rPr lang="pt-BR" dirty="0"/>
              <a:t>ou trapezoidal por ser mais simples no que diz respeito à resolução do sistema. Essa matriz é designada por matriz escalonada por linhas ou em escada.</a:t>
            </a:r>
          </a:p>
          <a:p>
            <a:r>
              <a:rPr lang="pt-BR" dirty="0"/>
              <a:t>Este método permite transformar qualquer sistema de equações lineares, </a:t>
            </a:r>
            <a:r>
              <a:rPr lang="pt-BR" b="1" i="1" dirty="0"/>
              <a:t>S</a:t>
            </a:r>
            <a:r>
              <a:rPr lang="pt-BR" dirty="0"/>
              <a:t>, num sistema equivalente, </a:t>
            </a:r>
            <a:r>
              <a:rPr lang="pt-BR" b="1" i="1" dirty="0"/>
              <a:t>S′</a:t>
            </a:r>
            <a:r>
              <a:rPr lang="pt-BR" dirty="0"/>
              <a:t>,</a:t>
            </a:r>
            <a:r>
              <a:rPr lang="pt-BR" b="1" i="1" dirty="0"/>
              <a:t> </a:t>
            </a:r>
            <a:r>
              <a:rPr lang="pt-BR" dirty="0"/>
              <a:t>que tem a vantagem de ser facilmente classificável (possível determinado, possível indeterminado ou impossível) e de fácil resolução no caso de ser possível. Sabe-se que ao trocar a ordem de duas equações num sistema obtém-se um sistema equivalente ao inicial e que em termos da matriz ampliada, [A|B], corresponde a uma troca de linhas. Trocar 2 colunas da matriz ampliada corresponde à troca da posição das incógnitas correspondentes a essas colunas em todo o sistema.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5438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97C67-ED9D-47C9-9873-81B3DE44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Método de eliminação de Gauss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9AD1EA-5101-4872-AE02-73531181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458749"/>
          </a:xfrm>
        </p:spPr>
        <p:txBody>
          <a:bodyPr/>
          <a:lstStyle/>
          <a:p>
            <a:r>
              <a:rPr lang="pt-BR" dirty="0"/>
              <a:t>Para obter a matriz mais simples a partir da matriz ampliada efectuam-se algumas operações elementares:</a:t>
            </a:r>
          </a:p>
          <a:p>
            <a:pPr marL="0" indent="0">
              <a:buNone/>
            </a:pPr>
            <a:r>
              <a:rPr lang="pt-BR" dirty="0"/>
              <a:t>1. Trocar duas linhas de [A|B];</a:t>
            </a:r>
          </a:p>
          <a:p>
            <a:pPr marL="0" indent="0">
              <a:buNone/>
            </a:pPr>
            <a:r>
              <a:rPr lang="pt-BR" dirty="0"/>
              <a:t>2. Multiplicar uma linha de [A|B] por um escalar não nulo;</a:t>
            </a:r>
          </a:p>
          <a:p>
            <a:pPr marL="0" indent="0">
              <a:buNone/>
            </a:pPr>
            <a:r>
              <a:rPr lang="pt-BR" dirty="0"/>
              <a:t>3. Substituir uma linha de [A|B] pela que dela se obtém adicionando</a:t>
            </a:r>
          </a:p>
          <a:p>
            <a:pPr marL="0" indent="0">
              <a:buNone/>
            </a:pPr>
            <a:r>
              <a:rPr lang="pt-BR" dirty="0"/>
              <a:t>outra multiplicada por um escalar não nulo;</a:t>
            </a:r>
          </a:p>
          <a:p>
            <a:pPr marL="0" indent="0">
              <a:buNone/>
            </a:pPr>
            <a:r>
              <a:rPr lang="pt-BR" dirty="0"/>
              <a:t>4. Trocar duas colunas de [A|B], desde que se troquem as respectivas</a:t>
            </a:r>
          </a:p>
          <a:p>
            <a:pPr marL="0" indent="0">
              <a:buNone/>
            </a:pPr>
            <a:r>
              <a:rPr lang="pt-BR" dirty="0"/>
              <a:t>ordens pelas quais se consideram as incógnitas na coluna </a:t>
            </a:r>
            <a:r>
              <a:rPr lang="pt-BR" b="1" i="1" dirty="0"/>
              <a:t>X</a:t>
            </a:r>
            <a:r>
              <a:rPr lang="pt-BR" dirty="0"/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142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E79BE-9B3C-4C50-95D6-EDE9B824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Método de eliminação de Gauss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866EEFC-7D75-452A-826D-33A8C86E5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processo que usa operações elementares e que transforma a matriz ampliada numa matriz triangular superior chama-se </a:t>
            </a:r>
            <a:r>
              <a:rPr lang="pt-BR" b="1" dirty="0"/>
              <a:t>condensação</a:t>
            </a:r>
            <a:r>
              <a:rPr lang="pt-BR" dirty="0"/>
              <a:t>. </a:t>
            </a:r>
          </a:p>
          <a:p>
            <a:r>
              <a:rPr lang="pt-BR" dirty="0"/>
              <a:t>Aos primeiros elementos não nulos de cada linha chamam-se </a:t>
            </a:r>
            <a:r>
              <a:rPr lang="pt-BR" b="1" dirty="0"/>
              <a:t>pivots</a:t>
            </a:r>
            <a:r>
              <a:rPr lang="pt-BR" dirty="0"/>
              <a:t>. </a:t>
            </a:r>
          </a:p>
          <a:p>
            <a:r>
              <a:rPr lang="pt-BR" dirty="0"/>
              <a:t>Ao número de pivots que se obtém no final da condensação da matriz ampliada chama-se </a:t>
            </a:r>
            <a:r>
              <a:rPr lang="pt-BR" b="1" dirty="0"/>
              <a:t>característica</a:t>
            </a:r>
            <a:r>
              <a:rPr lang="pt-BR" dirty="0"/>
              <a:t> e representa-se por </a:t>
            </a:r>
            <a:r>
              <a:rPr lang="pt-BR" b="1" dirty="0"/>
              <a:t>Car A </a:t>
            </a:r>
            <a:r>
              <a:rPr lang="pt-BR" dirty="0"/>
              <a:t>ou </a:t>
            </a:r>
            <a:r>
              <a:rPr lang="pt-BR" b="1" dirty="0"/>
              <a:t>rank A</a:t>
            </a:r>
            <a:r>
              <a:rPr lang="pt-BR" dirty="0"/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9828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8B2C7-0327-419A-B4EB-2D94A6E5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Discussão de um sistema de equações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6DA6881-A87D-41E0-B013-3DC10A563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Discutir um sistema é averiguar se este é possível ou impossível e no caso de ser possível se é determinado ou indeterminado e, neste último caso, saber o grau de indeterminação, isto é, o número de incógnitas que podem variar livremente. Assim dado um sistema de m equações e n incógnitas pode-se concluir que:</a:t>
            </a:r>
          </a:p>
          <a:p>
            <a:r>
              <a:rPr lang="pt-BR" dirty="0"/>
              <a:t>Se carA = car[A|B] = n = m ou carA = car[A|B] = n &lt; m o sistema é possível e determinado;</a:t>
            </a:r>
          </a:p>
          <a:p>
            <a:r>
              <a:rPr lang="pt-BR" dirty="0"/>
              <a:t>Se carA = car[A|B] = m &lt; n ou (carA = car[A|B] &lt; m e carA = car[A|B] &lt; n), o sistema é possível e indeterminado;</a:t>
            </a:r>
          </a:p>
          <a:p>
            <a:r>
              <a:rPr lang="pt-BR" dirty="0"/>
              <a:t>Se carA &lt; car[A|B] o sistema é impossível.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341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107DD-D02D-4B35-A532-5A6C7F6E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CA048B07-9999-4C27-B4AB-E7E54E01A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27568"/>
            <a:ext cx="4148328" cy="494167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17D289-630F-41DB-A5C5-4420FAD1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74" y="2593728"/>
            <a:ext cx="3990333" cy="403510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0701C9-0B1E-41B7-B17D-45518AF1C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74" y="1727569"/>
            <a:ext cx="2707496" cy="86616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5D0B78-EE32-4DFE-BBE4-86B212D0D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70" y="1727567"/>
            <a:ext cx="1282837" cy="8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0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926C9-44E7-4462-88AC-BB378209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0444F79E-2884-4518-BF3C-D8B86A92A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0" y="3164974"/>
            <a:ext cx="3764560" cy="3547728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FA8C127-55BE-4100-A21B-91D2DDE36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79074"/>
            <a:ext cx="5180202" cy="131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71763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3018</TotalTime>
  <Words>536</Words>
  <Application>Microsoft Office PowerPoint</Application>
  <PresentationFormat>Ecrã Panorâmico</PresentationFormat>
  <Paragraphs>35</Paragraphs>
  <Slides>19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2" baseType="lpstr">
      <vt:lpstr>Arial</vt:lpstr>
      <vt:lpstr>Franklin Gothic Book</vt:lpstr>
      <vt:lpstr>Recorte</vt:lpstr>
      <vt:lpstr>Matrizes</vt:lpstr>
      <vt:lpstr>Matriz Ampliada</vt:lpstr>
      <vt:lpstr>Exemplo</vt:lpstr>
      <vt:lpstr>Método de eliminação de Gauss</vt:lpstr>
      <vt:lpstr>Método de eliminação de Gauss</vt:lpstr>
      <vt:lpstr>Método de eliminação de Gauss</vt:lpstr>
      <vt:lpstr>Discussão de um sistema de equações</vt:lpstr>
      <vt:lpstr>Exemplos</vt:lpstr>
      <vt:lpstr>Exercícios</vt:lpstr>
      <vt:lpstr>Apresentação do PowerPoint</vt:lpstr>
      <vt:lpstr>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Matrizes</dc:title>
  <dc:creator>André Silva</dc:creator>
  <cp:lastModifiedBy>André Silva</cp:lastModifiedBy>
  <cp:revision>20</cp:revision>
  <dcterms:created xsi:type="dcterms:W3CDTF">2020-10-31T14:22:06Z</dcterms:created>
  <dcterms:modified xsi:type="dcterms:W3CDTF">2020-11-02T16:41:04Z</dcterms:modified>
</cp:coreProperties>
</file>